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sldIdLst>
    <p:sldId id="270" r:id="rId5"/>
  </p:sldIdLst>
  <p:sldSz cx="9144000" cy="5143500" type="screen16x9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3C0C"/>
    <a:srgbClr val="E6E6E6"/>
    <a:srgbClr val="3E5D0C"/>
    <a:srgbClr val="2C3E1A"/>
    <a:srgbClr val="364C20"/>
    <a:srgbClr val="4D771B"/>
    <a:srgbClr val="4D6D2D"/>
    <a:srgbClr val="3C6488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3543" autoAdjust="0"/>
  </p:normalViewPr>
  <p:slideViewPr>
    <p:cSldViewPr>
      <p:cViewPr varScale="1">
        <p:scale>
          <a:sx n="69" d="100"/>
          <a:sy n="69" d="100"/>
        </p:scale>
        <p:origin x="-908" y="-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1B3AC584-F4F2-47AE-BCD8-AD02006013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9C6ECAB4-1E16-4E38-92CD-2BBAB246DA7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73BF0523-E0D8-40CE-8D2C-FD9138C1016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42E2B7CA-C7C3-4F64-9369-619CBF2DF86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xmlns="" id="{37A88D50-6FB9-4DB2-919C-A0A608282A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xmlns="" id="{D5CDB04D-25F2-4F5F-ADDB-7E3AA48F2B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E830632-D97C-48CF-8FF8-19489D88F2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580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B375EEB-76A5-4856-8795-13F89ECA5A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C7EC1FE-D2E4-4F51-9C22-5D17404485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1D9238C-5990-4FD9-B0E2-6AC47D1D17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5E21FE4-0CBB-4814-BACC-043C6C5A4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31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45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8"/>
            <a:ext cx="2057400" cy="436602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8"/>
            <a:ext cx="6019800" cy="43660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019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629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13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00050"/>
            <a:ext cx="38481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400050"/>
            <a:ext cx="38481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882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715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536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918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644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667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xmlns="" id="{B5147460-1ED7-40E3-8416-F7CFB9FB48E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D926552D-D49D-4742-81E4-F8B78A3530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400050"/>
            <a:ext cx="78486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000">
          <a:solidFill>
            <a:srgbClr val="3E5D0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3E5D0C"/>
          </a:solidFill>
          <a:latin typeface="+mn-lt"/>
          <a:ea typeface="+mn-ea"/>
        </a:defRPr>
      </a:lvl2pPr>
      <a:lvl3pPr marL="1143000" indent="-2857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3E5D0C"/>
          </a:solidFill>
          <a:latin typeface="+mn-lt"/>
          <a:ea typeface="+mn-ea"/>
        </a:defRPr>
      </a:lvl3pPr>
      <a:lvl4pPr marL="1600200" indent="-117475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3E5D0C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3E5D0C"/>
          </a:solidFill>
          <a:latin typeface="NeutraTextPS-Book" pitchFamily="1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3E5D0C"/>
          </a:solidFill>
          <a:latin typeface="NeutraTextPS-Book" pitchFamily="1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3E5D0C"/>
          </a:solidFill>
          <a:latin typeface="NeutraTextPS-Book" pitchFamily="1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3E5D0C"/>
          </a:solidFill>
          <a:latin typeface="NeutraTextPS-Book" pitchFamily="1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3E5D0C"/>
          </a:solidFill>
          <a:latin typeface="NeutraTextPS-Book" pitchFamily="1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xmlns="" id="{F0118370-7B44-4919-910D-FC7E5AC568E6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304800" y="285750"/>
            <a:ext cx="8534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lvl="2" indent="0" defTabSz="287338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2400" b="1" dirty="0"/>
              <a:t>						</a:t>
            </a:r>
            <a:endParaRPr lang="en-US" sz="2000" dirty="0"/>
          </a:p>
        </p:txBody>
      </p:sp>
      <p:sp>
        <p:nvSpPr>
          <p:cNvPr id="4" name="Text Box 3">
            <a:extLst>
              <a:ext uri="{FF2B5EF4-FFF2-40B4-BE49-F238E27FC236}">
                <a16:creationId xmlns="" xmlns:a16="http://schemas.microsoft.com/office/drawing/2014/main" id="{F0118370-7B44-4919-910D-FC7E5AC56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09550"/>
            <a:ext cx="8763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0" lvl="2" indent="0" algn="ctr" defTabSz="287338">
              <a:lnSpc>
                <a:spcPct val="150000"/>
              </a:lnSpc>
              <a:spcAft>
                <a:spcPts val="600"/>
              </a:spcAft>
              <a:buFontTx/>
              <a:buNone/>
            </a:pPr>
            <a:r>
              <a:rPr lang="en-US" sz="2400" b="1" kern="0" dirty="0" smtClean="0"/>
              <a:t>2018 Major Organizational Accomplishments</a:t>
            </a:r>
          </a:p>
          <a:p>
            <a:pPr marL="342900" lvl="2" indent="-112713" defTabSz="287338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kern="0" dirty="0" smtClean="0"/>
              <a:t>Completed a Successful Levy Campaign</a:t>
            </a:r>
            <a:endParaRPr lang="en-US" sz="1800" kern="0" dirty="0"/>
          </a:p>
          <a:p>
            <a:pPr marL="342900" lvl="2" indent="-112713" defTabSz="287338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kern="0" dirty="0" smtClean="0"/>
              <a:t> Launched a “New Get Out &amp; Explore” public education campaign</a:t>
            </a:r>
          </a:p>
          <a:p>
            <a:pPr marL="342900" lvl="2" indent="-112713" defTabSz="287338">
              <a:spcBef>
                <a:spcPts val="528"/>
              </a:spcBef>
              <a:spcAft>
                <a:spcPts val="600"/>
              </a:spcAft>
            </a:pPr>
            <a:r>
              <a:rPr lang="en-US" sz="1800" kern="0" smtClean="0"/>
              <a:t>Completed </a:t>
            </a:r>
            <a:r>
              <a:rPr lang="en-US" sz="1800" kern="0" dirty="0" smtClean="0"/>
              <a:t>public input processes for development of 9 new park master plans</a:t>
            </a:r>
          </a:p>
          <a:p>
            <a:pPr marL="342900" lvl="2" indent="-112713" defTabSz="287338">
              <a:lnSpc>
                <a:spcPct val="150000"/>
              </a:lnSpc>
              <a:spcBef>
                <a:spcPts val="528"/>
              </a:spcBef>
              <a:spcAft>
                <a:spcPts val="600"/>
              </a:spcAft>
            </a:pPr>
            <a:r>
              <a:rPr lang="en-US" sz="1800" kern="0" dirty="0" smtClean="0"/>
              <a:t>Reopened the renovated Twin Valley Welcome Center</a:t>
            </a:r>
          </a:p>
          <a:p>
            <a:pPr marL="342900" lvl="2" indent="-112713" defTabSz="287338">
              <a:spcBef>
                <a:spcPts val="528"/>
              </a:spcBef>
              <a:spcAft>
                <a:spcPts val="600"/>
              </a:spcAft>
            </a:pPr>
            <a:r>
              <a:rPr lang="en-US" sz="1800" kern="0" dirty="0" smtClean="0"/>
              <a:t>Opened the first paved pedestrian trail to Possum Creek </a:t>
            </a:r>
            <a:r>
              <a:rPr lang="en-US" sz="1800" kern="0" dirty="0" err="1" smtClean="0"/>
              <a:t>MetroPark</a:t>
            </a:r>
            <a:r>
              <a:rPr lang="en-US" sz="1800" kern="0" dirty="0" smtClean="0"/>
              <a:t>                 that connects to the Great Miami Bikeway</a:t>
            </a:r>
          </a:p>
          <a:p>
            <a:pPr marL="342900" lvl="2" indent="-112713" defTabSz="287338">
              <a:lnSpc>
                <a:spcPct val="150000"/>
              </a:lnSpc>
              <a:spcBef>
                <a:spcPts val="528"/>
              </a:spcBef>
              <a:spcAft>
                <a:spcPts val="0"/>
              </a:spcAft>
            </a:pPr>
            <a:r>
              <a:rPr lang="en-US" sz="1800" kern="0" dirty="0" smtClean="0"/>
              <a:t>Raised over $1.3 million through Alternative Revenue &amp; Philanthropy</a:t>
            </a:r>
          </a:p>
          <a:p>
            <a:pPr marL="0" lvl="2" indent="0" defTabSz="287338">
              <a:spcAft>
                <a:spcPts val="0"/>
              </a:spcAft>
              <a:buFontTx/>
              <a:buNone/>
            </a:pPr>
            <a:endParaRPr lang="en-US" sz="2200" kern="0" dirty="0"/>
          </a:p>
        </p:txBody>
      </p:sp>
    </p:spTree>
    <p:extLst>
      <p:ext uri="{BB962C8B-B14F-4D97-AF65-F5344CB8AC3E}">
        <p14:creationId xmlns:p14="http://schemas.microsoft.com/office/powerpoint/2010/main" val="247302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Neutraface Text Book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2CB7CE9E0332429B71856A80CF9860" ma:contentTypeVersion="0" ma:contentTypeDescription="Create a new document." ma:contentTypeScope="" ma:versionID="bd9137ff6c556373ef9218b53647204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E007B6-2873-49BD-B9DD-0A0A16903D09}">
  <ds:schemaRefs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CC677BE-23AD-43F5-A0A6-73DABECFFA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7496F4F-77EA-4A53-ADFF-70E3A151A8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68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HM Staff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HM Staff</dc:creator>
  <cp:lastModifiedBy>Rebecca A. Benná</cp:lastModifiedBy>
  <cp:revision>91</cp:revision>
  <cp:lastPrinted>2007-11-12T17:21:00Z</cp:lastPrinted>
  <dcterms:created xsi:type="dcterms:W3CDTF">2007-05-09T16:31:10Z</dcterms:created>
  <dcterms:modified xsi:type="dcterms:W3CDTF">2019-04-16T20:48:15Z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0x010100872CB7CE9E0332429B71856A80CF9860</vt:lpwstr>
  </property>
</Properties>
</file>